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0" Type="http://schemas.openxmlformats.org/officeDocument/2006/relationships/tableStyles" Target="tableStyles.xml"/><Relationship Id="rId5" Type="http://schemas.openxmlformats.org/officeDocument/2006/relationships/slide" Target="slides/slide3.xml"/><Relationship Id="rId49" Type="http://schemas.openxmlformats.org/officeDocument/2006/relationships/viewProps" Target="viewProps.xml"/><Relationship Id="rId48" Type="http://schemas.openxmlformats.org/officeDocument/2006/relationships/presProps" Target="presProps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标题 12289"/>
          <p:cNvSpPr>
            <a:spLocks noGrp="1" noRot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2291" name="副标题 12290"/>
          <p:cNvSpPr>
            <a:spLocks noGrp="1" noRot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2"/>
              </a:buClr>
              <a:buSzPct val="8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85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85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2292" name="日期占位符 12291"/>
          <p:cNvSpPr>
            <a:spLocks noGrp="1"/>
          </p:cNvSpPr>
          <p:nvPr>
            <p:ph type="dt" sz="half" idx="2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/>
            </a:lvl1pPr>
          </a:lstStyle>
          <a:p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2293" name="页脚占位符 1229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/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2294" name="灯片编号占位符 1229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/>
            </a:lvl1pPr>
          </a:lstStyle>
          <a:p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8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81784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84968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7408" y="1905000"/>
            <a:ext cx="4184968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267" name="文本占位符 11266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268" name="日期占位符 11267"/>
          <p:cNvSpPr>
            <a:spLocks noGrp="1"/>
          </p:cNvSpPr>
          <p:nvPr>
            <p:ph type="dt" sz="half" idx="2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69" name="页脚占位符 1126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70" name="灯片编号占位符 1126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ndAc>
      <p:endSnd/>
    </p:sndAc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 noRot="1"/>
          </p:cNvSpPr>
          <p:nvPr>
            <p:ph type="ctrTitle"/>
          </p:nvPr>
        </p:nvSpPr>
        <p:spPr>
          <a:ln/>
        </p:spPr>
        <p:txBody>
          <a:bodyPr anchor="ctr" anchorCtr="0"/>
          <a:p>
            <a:pPr defTabSz="914400">
              <a:buSzTx/>
              <a:buFontTx/>
              <a:buNone/>
            </a:pPr>
            <a:r>
              <a:rPr lang="zh-CN" altLang="en-US" sz="4000" b="1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李世文主任医师治疗心脑病</a:t>
            </a:r>
            <a:br>
              <a:rPr lang="zh-CN" altLang="en-US" sz="4000" b="1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4000" b="1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经验总结</a:t>
            </a:r>
            <a:b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endParaRPr lang="zh-CN" altLang="en-US" sz="40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7" name="副标题 6146"/>
          <p:cNvSpPr>
            <a:spLocks noGrp="1" noRot="1"/>
          </p:cNvSpPr>
          <p:nvPr>
            <p:ph type="subTitle" idx="1"/>
          </p:nvPr>
        </p:nvSpPr>
        <p:spPr>
          <a:ln/>
        </p:spPr>
        <p:txBody>
          <a:bodyPr anchor="t" anchorCtr="0"/>
          <a:p>
            <a:pPr defTabSz="914400">
              <a:buSzPct val="75000"/>
            </a:pPr>
            <a:r>
              <a:rPr lang="zh-CN" altLang="en-US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指导老师  李四文    继承人  万贤明</a:t>
            </a:r>
            <a:endParaRPr lang="zh-CN" altLang="en-US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sndAc>
      <p:endSnd/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标题 2252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22531" name="文本占位符 22530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如果脾胃虚弱，运化水谷的功能减退，则饮食水谷之物不能很好地被消化，水谷精微也不能很好地吸收、输布，不能化生气血津液等精微物质，从而影响脏腑功能的正常运行，而出现虚衰征象。正气不足，则易感邪而发病，而正气之虚实是发病与不发病的决定性因素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标题 23553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23555" name="文本占位符 23554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正气不足不但是发病的关键，而且还决定疾病的轻重、虚实性质、变化转归。因此，后天之本脾的生理功能完好无损，气血生化正常，则正气不衰，难以患病。即使患病，因正气不虚，可祛邪外出，亦能迅速恢复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标题 24577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24579" name="文本占位符 24578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李老认为在治疗中，佐以健脾和胃，可帮助正气恢复，祛邪外出，缩短病程。在治疗一些虚衰危重患者时，顾护脾胃，往往可收到意想不到的效果。只要还有一分胃气，还能进食水谷，就还有一线生存的希望。如果胃气已败，水谷不进，则气血生化无源，机体脏腑生理功能衰竭，则病难退，生还困难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标题 2560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25603" name="文本占位符 2560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故李老常选用的健脾和胃之品有白术、党参、茯苓、鸡内金、谷芽、麦芽等。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标题 26625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sz="4000" dirty="0"/>
              <a:t>治病讲究推求根本</a:t>
            </a:r>
            <a:br>
              <a:rPr lang="zh-CN" altLang="en-US" sz="4000" dirty="0"/>
            </a:br>
            <a:r>
              <a:rPr lang="zh-CN" altLang="en-US" sz="4000" dirty="0"/>
              <a:t>仔细审察病因病机 </a:t>
            </a:r>
            <a:endParaRPr lang="zh-CN" altLang="en-US" sz="4000" dirty="0"/>
          </a:p>
        </p:txBody>
      </p:sp>
      <p:sp>
        <p:nvSpPr>
          <p:cNvPr id="26627" name="文本占位符 26626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李老临证时，强调首先一定要仔细收集四诊资料，综合分析，悉心推敲病因病机，抓住疾病的本质，如</a:t>
            </a:r>
            <a:r>
              <a:rPr lang="en-US" altLang="zh-CN" dirty="0"/>
              <a:t>《</a:t>
            </a:r>
            <a:r>
              <a:rPr lang="zh-CN" altLang="en-US" dirty="0"/>
              <a:t>灵枢．百病始生第六十六</a:t>
            </a:r>
            <a:r>
              <a:rPr lang="en-US" altLang="zh-CN" dirty="0"/>
              <a:t>》</a:t>
            </a:r>
            <a:r>
              <a:rPr lang="zh-CN" altLang="en-US" dirty="0"/>
              <a:t>所言：“察其所痛，以知其应，有余不足，当补则补，当泻则泻</a:t>
            </a:r>
            <a:r>
              <a:rPr lang="en-US" altLang="zh-CN" dirty="0">
                <a:latin typeface="Arial" panose="020B0604020202020204" pitchFamily="34" charset="0"/>
              </a:rPr>
              <a:t>…</a:t>
            </a:r>
            <a:r>
              <a:rPr lang="en-US" altLang="zh-CN" dirty="0"/>
              <a:t>”</a:t>
            </a:r>
            <a:r>
              <a:rPr lang="zh-CN" altLang="en-US" dirty="0"/>
              <a:t>，所谓“治病求本”。这样才能辨证准确，理法方药才能对路，有的放矢，方能药到病除。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标题 2764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sz="4000" dirty="0"/>
              <a:t>辨证论治为核心  辨病与辨证相结合 </a:t>
            </a:r>
            <a:endParaRPr lang="zh-CN" altLang="en-US" sz="4000" dirty="0"/>
          </a:p>
        </p:txBody>
      </p:sp>
      <p:sp>
        <p:nvSpPr>
          <p:cNvPr id="27651" name="文本占位符 27650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US" altLang="zh-CN" dirty="0"/>
              <a:t> </a:t>
            </a:r>
            <a:r>
              <a:rPr lang="zh-CN" altLang="en-US" dirty="0"/>
              <a:t>李老强调人体是一个整体，在临证时一定要结合病人的体质、证侯特点、五脏六腑相互关联、阴阳平衡等，一定要重视辨证论治。</a:t>
            </a:r>
            <a:endParaRPr lang="zh-CN" altLang="en-US" dirty="0"/>
          </a:p>
          <a:p>
            <a:r>
              <a:rPr lang="zh-CN" altLang="en-US" dirty="0"/>
              <a:t>她常言，辨证论治是中医的核心所在，是祖国医学的精髓。 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标题 28673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sz="4000" dirty="0"/>
              <a:t>辨证论治为核心  辨病与辨证相结合</a:t>
            </a:r>
            <a:endParaRPr lang="zh-CN" altLang="en-US" sz="4000" dirty="0"/>
          </a:p>
        </p:txBody>
      </p:sp>
      <p:sp>
        <p:nvSpPr>
          <p:cNvPr id="28675" name="文本占位符 28674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90000"/>
              </a:lnSpc>
            </a:pPr>
            <a:r>
              <a:rPr lang="zh-CN" altLang="en-US" dirty="0"/>
              <a:t>在临证时，首先要深入了解病人的个体特点，包括体质、年龄、性格、饮食生活习惯等，结合季节气候、地域等，然后综合分析四诊所得，得出一个结论，这就是一个完整的辨证过程。然后，可以根据辨证结论，制定理、法、方、药。李老强调，辨证论治是中医的核心，它与现代医学目前提倡的循证医学不谋而合，这充分说明了它的科学性、实用性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标题 29697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sz="4000" dirty="0"/>
              <a:t>辨证论治为核心  辨病与辨证相结合</a:t>
            </a:r>
            <a:endParaRPr lang="zh-CN" altLang="en-US" sz="4000" dirty="0"/>
          </a:p>
        </p:txBody>
      </p:sp>
      <p:sp>
        <p:nvSpPr>
          <p:cNvPr id="29699" name="文本占位符 29698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李老强调，辨证论治是中医的核心，它与现代医学目前提倡的循证医学不谋而合，这充分说明了它的科学性、实用性。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标题 3072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sz="4000" dirty="0"/>
              <a:t>辨证论治为核心  辨病与辨证相结合</a:t>
            </a:r>
            <a:endParaRPr lang="zh-CN" altLang="en-US" sz="4000" dirty="0"/>
          </a:p>
        </p:txBody>
      </p:sp>
      <p:sp>
        <p:nvSpPr>
          <p:cNvPr id="30723" name="文本占位符 3072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李老在强调辨证论治的同时，也注重辨病，她认为一种疾病虽然可有不同的表现，证候不一，有虚有实，有寒有热，但每一种疾病都具有自己的特性。李老在诊疗疾病时，不但重视辨证，而且十分注意寻求疾病的共性，探求它的根本，所谓“治病求本” 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标题 31745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sz="4000" dirty="0"/>
              <a:t>辨证论治为核心  辨病与辨证相结合</a:t>
            </a:r>
            <a:endParaRPr lang="zh-CN" altLang="en-US" sz="4000" dirty="0"/>
          </a:p>
        </p:txBody>
      </p:sp>
      <p:sp>
        <p:nvSpPr>
          <p:cNvPr id="31747" name="文本占位符 31746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李老认为，中医讲究的是治人，以人为本，不能头痛医头、脚痛医脚。要结合病人的体质、证候特点、地域差异、季节差异等，还要与其他脏腑相联系。人体是一个复杂的整体，在临证时一定要有整体观。而且要辨病与辨证相结合，既要找共性，又要找差异性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一、学术思想</a:t>
            </a:r>
            <a:endParaRPr lang="zh-CN" altLang="en-US" dirty="0"/>
          </a:p>
        </p:txBody>
      </p:sp>
      <p:sp>
        <p:nvSpPr>
          <p:cNvPr id="13315" name="文本占位符 13314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US" altLang="zh-CN" dirty="0"/>
              <a:t>1.</a:t>
            </a:r>
            <a:r>
              <a:rPr lang="zh-CN" altLang="en-US" dirty="0"/>
              <a:t>重视先天之本和后天之本；</a:t>
            </a:r>
            <a:endParaRPr lang="zh-CN" altLang="en-US" dirty="0"/>
          </a:p>
          <a:p>
            <a:r>
              <a:rPr lang="en-US" altLang="zh-CN" dirty="0"/>
              <a:t>2.</a:t>
            </a:r>
            <a:r>
              <a:rPr lang="zh-CN" altLang="en-US" dirty="0"/>
              <a:t>治病讲究推求根本，仔细审察病因病机；</a:t>
            </a:r>
            <a:endParaRPr lang="zh-CN" altLang="en-US" dirty="0"/>
          </a:p>
          <a:p>
            <a:r>
              <a:rPr lang="en-US" altLang="zh-CN" dirty="0"/>
              <a:t>3.</a:t>
            </a:r>
            <a:r>
              <a:rPr lang="zh-CN" altLang="en-US" dirty="0"/>
              <a:t>辨证论治为核心，辩病与辨证相结合。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标题 3276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b="1" dirty="0"/>
              <a:t>二、临床经验和技术专长</a:t>
            </a:r>
            <a:endParaRPr lang="zh-CN" altLang="en-US" b="1" dirty="0"/>
          </a:p>
        </p:txBody>
      </p:sp>
      <p:sp>
        <p:nvSpPr>
          <p:cNvPr id="32771" name="文本占位符 32770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1.</a:t>
            </a:r>
            <a:r>
              <a:rPr lang="zh-CN" altLang="en-US" dirty="0"/>
              <a:t>胸痹心痛 </a:t>
            </a:r>
            <a:endParaRPr lang="zh-CN" altLang="en-US" dirty="0"/>
          </a:p>
          <a:p>
            <a:pPr>
              <a:buNone/>
            </a:pPr>
            <a:r>
              <a:rPr lang="en-US" altLang="zh-CN" dirty="0"/>
              <a:t>a.</a:t>
            </a:r>
            <a:r>
              <a:rPr lang="zh-CN" altLang="en-US" dirty="0"/>
              <a:t>审因求本 ：主要病机“阳微阴弦” ；李老通过多年的临床实践分析，认为该病的致病因素主要有两个方面：一者为“虚”，一者为“瘀”。“虚”者，有气血阴阳不足，脾肾亏虚。而李老发现临床中大多以心阳气虚者居多。而“瘀”者，包括寒邪、痰浊、气郁、瘀血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标题 33793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33795" name="文本占位符 33794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b.</a:t>
            </a:r>
            <a:r>
              <a:rPr lang="zh-CN" altLang="en-US" dirty="0"/>
              <a:t>标本兼治，补气活血贯穿其中 ：根据胸痹心痛的病因病机，李世文主任医师认为治当补虚泻实、标本兼顾。如单以益气温阳补虚，而寒、湿、痰、瘀等实邪难祛，病亦难愈；而只予祛邪，则正气更伤，正气难复，血脉运行无力，又复痹阻。因此，在治疗胸痹心痛时，李老在辨证施治基础上，多合用补气活血法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标题 34817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34819" name="文本占位符 34818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   </a:t>
            </a:r>
            <a:r>
              <a:rPr lang="zh-CN" altLang="en-US" dirty="0"/>
              <a:t>李老在临证中常使用温阳补气的药物有党参、西洋参、太子参、黄芪、白术、山萸、肉桂、附子、淫羊藿，而活血化瘀药物有田三七、丹参、檀香、川芎、水蛭、红花、桃仁等。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标题 3584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35843" name="文本占位符 3584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c.</a:t>
            </a:r>
            <a:r>
              <a:rPr lang="zh-CN" altLang="en-US" dirty="0"/>
              <a:t>辨证施治 ：冠心病心绞痛病情多复杂，临床以虚实相兼多见。临证时，李世文主任医师一般以胸痛性质、诱发加重因素、舌脉象为辨证重要依据。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标题 36865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36867" name="文本占位符 36866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   </a:t>
            </a:r>
            <a:r>
              <a:rPr lang="zh-CN" altLang="en-US" dirty="0"/>
              <a:t>李老在治疗胸痹心痛时，根据辨证分别予以疏肝理气、健脾化痰、养阴补血、温阳散寒等药物治疗。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标题 3788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37891" name="文本占位符 37890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   </a:t>
            </a:r>
            <a:r>
              <a:rPr lang="zh-CN" altLang="en-US" dirty="0"/>
              <a:t>疏肝理气多选用柴胡、郁金、香附、沉香；化痰多选用半夏、厚朴、陈皮、茯苓；养阴补血多选用首乌、生地、熟地、白芍、麦冬、五味子、当归；温阳散寒多选用附子、干姜、细辛、吴萸、桂枝等。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标题 38913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38915" name="文本占位符 38914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   </a:t>
            </a:r>
            <a:r>
              <a:rPr lang="zh-CN" altLang="en-US" dirty="0"/>
              <a:t>在各证型的辨证施治基础上，李老常常合用补气活血之药，如党参、黄芪、田三七、丹参、红花、川芎、水蛭等，临床疗效很好。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标题 39937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39939" name="文本占位符 39938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sz="2800" dirty="0"/>
              <a:t>2.</a:t>
            </a:r>
            <a:r>
              <a:rPr lang="zh-CN" altLang="en-US" sz="2800" dirty="0"/>
              <a:t>难治性心力衰竭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</a:t>
            </a:r>
            <a:r>
              <a:rPr lang="en-US" altLang="zh-CN" sz="2800" dirty="0"/>
              <a:t>a.</a:t>
            </a:r>
            <a:r>
              <a:rPr lang="zh-CN" altLang="en-US" sz="2800" dirty="0"/>
              <a:t>审查病因病机 ：李老通过多年的临证，发现该病突出表现在“气”、“血”、“水”三个方面。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   在“气”者，主要表现为气虚或阳气虚。在“血”者，主要表现为血瘀，亦有少数阴血不足者。在“水”者，主要表现为水饮内停，或上凌心肺，或泛溢肌肤，或内停胸腹。   </a:t>
            </a:r>
            <a:endParaRPr lang="zh-CN" altLang="en-US" sz="2800" dirty="0"/>
          </a:p>
          <a:p>
            <a:pPr>
              <a:buNone/>
            </a:pPr>
            <a:r>
              <a:rPr lang="zh-CN" altLang="en-US" sz="2800" dirty="0"/>
              <a:t>        </a:t>
            </a:r>
            <a:r>
              <a:rPr lang="zh-CN" altLang="zh-CN" sz="2800" dirty="0"/>
              <a:t>该病的一般发病规律为由气至血，由血至水，最终导致</a:t>
            </a:r>
            <a:r>
              <a:rPr lang="zh-CN" altLang="en-US" sz="2800" dirty="0"/>
              <a:t>“气”、“血”、“水”三者同患。 </a:t>
            </a:r>
            <a:endParaRPr lang="zh-CN" altLang="en-US" sz="2800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标题 4096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40963" name="文本占位符 4096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b.</a:t>
            </a:r>
            <a:r>
              <a:rPr lang="zh-CN" altLang="en-US" dirty="0"/>
              <a:t>益气温阳、活血利水为基本大法：李老根据对该病的多年临床经验总结分析，发现辨证多属阳气亏虚、瘀血痹阻、水饮内停，属虚实夹杂之证。制定了益气温阳、活血利水基本大法，同时兼顾肺、脾、肾三脏的调治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标题 41985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方药</a:t>
            </a:r>
            <a:endParaRPr lang="zh-CN" altLang="en-US" dirty="0"/>
          </a:p>
        </p:txBody>
      </p:sp>
      <p:sp>
        <p:nvSpPr>
          <p:cNvPr id="41987" name="文本占位符 41986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zh-CN" altLang="en-US" dirty="0"/>
              <a:t>补阳还伍汤合五皮饮加减 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黄芪、党参、当归、川芎、桃仁、红花、地龙、益母草、桑白皮、陈皮、茯芩皮、大腹皮、葶苈子、白术、泽泻、杏仁、枳实、厚朴、桂枝、附子。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标题 1536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15363" name="文本占位符 1536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1.</a:t>
            </a:r>
            <a:r>
              <a:rPr lang="zh-CN" altLang="en-US" dirty="0"/>
              <a:t>注意顾护先天之本一肾和后天之本一脾 ；</a:t>
            </a:r>
            <a:endParaRPr lang="zh-CN" altLang="en-US" dirty="0"/>
          </a:p>
          <a:p>
            <a:pPr>
              <a:buNone/>
            </a:pPr>
            <a:r>
              <a:rPr lang="en-US" altLang="zh-CN" dirty="0"/>
              <a:t>2. 《</a:t>
            </a:r>
            <a:r>
              <a:rPr lang="zh-CN" altLang="en-US" dirty="0"/>
              <a:t>素问</a:t>
            </a:r>
            <a:r>
              <a:rPr lang="en-US" altLang="zh-CN" dirty="0">
                <a:latin typeface="Arial" panose="020B0604020202020204" pitchFamily="34" charset="0"/>
              </a:rPr>
              <a:t>·</a:t>
            </a:r>
            <a:r>
              <a:rPr lang="zh-CN" altLang="en-US" dirty="0"/>
              <a:t>评热病论篇</a:t>
            </a:r>
            <a:r>
              <a:rPr lang="en-US" altLang="zh-CN" dirty="0"/>
              <a:t>》</a:t>
            </a:r>
            <a:r>
              <a:rPr lang="zh-CN" altLang="en-US" dirty="0"/>
              <a:t>日：“邪之所凑，其气必虚” ；</a:t>
            </a:r>
            <a:endParaRPr lang="zh-CN" altLang="en-US" dirty="0"/>
          </a:p>
          <a:p>
            <a:pPr>
              <a:buNone/>
            </a:pPr>
            <a:r>
              <a:rPr lang="en-US" altLang="zh-CN" dirty="0"/>
              <a:t>3. 《</a:t>
            </a:r>
            <a:r>
              <a:rPr lang="zh-CN" altLang="en-US" dirty="0"/>
              <a:t>素问遗篇．刺法论</a:t>
            </a:r>
            <a:r>
              <a:rPr lang="en-US" altLang="zh-CN" dirty="0"/>
              <a:t>》</a:t>
            </a:r>
            <a:r>
              <a:rPr lang="zh-CN" altLang="en-US" dirty="0"/>
              <a:t>：“正气存内，邪不可干” ；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标题 4300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随症加减</a:t>
            </a:r>
            <a:endParaRPr lang="zh-CN" altLang="en-US" dirty="0"/>
          </a:p>
        </p:txBody>
      </p:sp>
      <p:sp>
        <p:nvSpPr>
          <p:cNvPr id="43011" name="文本占位符 43010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   </a:t>
            </a:r>
            <a:r>
              <a:rPr lang="zh-CN" altLang="en-US" dirty="0"/>
              <a:t>阴血亏虚明显者，可减附子，加麦冬、五味子、生地。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气虚明显者，改党参为人参。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寒饮蕴肺明显者，可用干姜、半夏。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夜晚多汗者，加龙骨、牡蛎、枣皮。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夜不能寐者，可加枣仁、五味子。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 面唇青紫明显者，可加丹参、三七等。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标题 44033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44035" name="文本占位符 44034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3.</a:t>
            </a:r>
            <a:r>
              <a:rPr lang="zh-CN" altLang="en-US" dirty="0"/>
              <a:t>心瘅 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大多为正气不足、温热邪毒乘虚侵入所致，邪气内舍于心，耗伤心气。 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该病特点：本虚标实，正气不足属本，湿毒内侵属标。 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治法：补益正气、化湿解毒。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标题 45057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方药</a:t>
            </a:r>
            <a:endParaRPr lang="zh-CN" altLang="en-US" dirty="0"/>
          </a:p>
        </p:txBody>
      </p:sp>
      <p:sp>
        <p:nvSpPr>
          <p:cNvPr id="45059" name="文本占位符 45058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方用生脉散、保元汤、甘露消毒丹治疗。 </a:t>
            </a:r>
            <a:endParaRPr lang="zh-CN" altLang="en-US" dirty="0"/>
          </a:p>
          <a:p>
            <a:r>
              <a:rPr lang="zh-CN" altLang="en-US" dirty="0"/>
              <a:t>药用党参、黄芪、麦冬、五味子、白术、白蔻仁、藿香、茵陈、半夏、石菖蒲、黄芩、连翘、板兰根等 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标题 4608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随症加减</a:t>
            </a:r>
            <a:endParaRPr lang="zh-CN" altLang="en-US" dirty="0"/>
          </a:p>
        </p:txBody>
      </p:sp>
      <p:sp>
        <p:nvSpPr>
          <p:cNvPr id="46083" name="文本占位符 4608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夜不能寐、心悸者：加枣仁、龙齿；</a:t>
            </a:r>
            <a:endParaRPr lang="zh-CN" altLang="en-US" dirty="0"/>
          </a:p>
          <a:p>
            <a:r>
              <a:rPr lang="zh-CN" altLang="en-US" dirty="0"/>
              <a:t>胸闷者：加薤白、栝楼；</a:t>
            </a:r>
            <a:endParaRPr lang="zh-CN" altLang="en-US" dirty="0"/>
          </a:p>
          <a:p>
            <a:r>
              <a:rPr lang="zh-CN" altLang="en-US" dirty="0"/>
              <a:t>发热者：加柴胡、僵蚕。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标题 47105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47107" name="文本占位符 47106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US" altLang="zh-CN" dirty="0"/>
              <a:t>4.</a:t>
            </a:r>
            <a:r>
              <a:rPr lang="zh-CN" altLang="en-US" dirty="0"/>
              <a:t>不寐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病机：阴血亏虚、心脾两虚、心肾不交为  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          本，或兼有阴虚内热、痰瘀等。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青体壮者：实多虚少，多因于火，如心火、肝 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          火、痰火等  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年老者不寐者：十有八九为阴血亏虚。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标题 4812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治法 方药</a:t>
            </a:r>
            <a:endParaRPr lang="zh-CN" altLang="en-US" dirty="0"/>
          </a:p>
        </p:txBody>
      </p:sp>
      <p:sp>
        <p:nvSpPr>
          <p:cNvPr id="48131" name="文本占位符 48130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治法：滋阴养血、调和营卫</a:t>
            </a:r>
            <a:endParaRPr lang="zh-CN" altLang="en-US" dirty="0"/>
          </a:p>
          <a:p>
            <a:r>
              <a:rPr lang="zh-CN" altLang="en-US" dirty="0"/>
              <a:t>方药：天王补心丹、归脾汤、黄连温胆汤、丹栀逍遥散。</a:t>
            </a:r>
            <a:endParaRPr lang="zh-CN" altLang="en-US" dirty="0"/>
          </a:p>
          <a:p>
            <a:r>
              <a:rPr lang="zh-CN" altLang="en-US" dirty="0"/>
              <a:t>太子参、玄参、生地、枸杞、白芍、首乌、龟板、柏子仁、酸枣仁、五味子、当归、龙齿。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标题 49153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随症加减</a:t>
            </a:r>
            <a:endParaRPr lang="zh-CN" altLang="en-US" dirty="0"/>
          </a:p>
        </p:txBody>
      </p:sp>
      <p:sp>
        <p:nvSpPr>
          <p:cNvPr id="49155" name="文本占位符 49154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sz="2800" dirty="0"/>
              <a:t>有痰脾虚者：加白术、陈皮、茯苓、半夏；</a:t>
            </a:r>
            <a:endParaRPr lang="zh-CN" altLang="en-US" sz="2800" dirty="0"/>
          </a:p>
          <a:p>
            <a:r>
              <a:rPr lang="zh-CN" altLang="en-US" sz="2800" dirty="0"/>
              <a:t>有淤血者：加川芎、丹参；</a:t>
            </a:r>
            <a:endParaRPr lang="zh-CN" altLang="en-US" sz="2800" dirty="0"/>
          </a:p>
          <a:p>
            <a:r>
              <a:rPr lang="zh-CN" altLang="en-US" sz="2800" dirty="0"/>
              <a:t>有虚热者：加知母、黄柏。</a:t>
            </a:r>
            <a:endParaRPr lang="zh-CN" altLang="en-US" sz="2800" dirty="0"/>
          </a:p>
          <a:p>
            <a:r>
              <a:rPr lang="zh-CN" altLang="en-US" sz="2800" dirty="0"/>
              <a:t>而年轻体壮者，多由于火为患，或为痰火，或为心火，或为肝火。多以祛邪泻火为治，常选用黄连温胆汤、丹栀逍遥散。常用药物有：黄连、茯苓、半夏、枳实、厚朴、竹茹、陈皮、石菖蒲、丹皮、山栀、柴胡、郁金、白芍、栝楼等。</a:t>
            </a:r>
            <a:endParaRPr lang="zh-CN" altLang="en-US" sz="2800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标题 50177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50179" name="文本占位符 50178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dirty="0"/>
              <a:t>5.</a:t>
            </a:r>
            <a:r>
              <a:rPr lang="zh-CN" altLang="en-US" dirty="0"/>
              <a:t>眩晕 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 病因病机：风、火、痰、虚、瘀等，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 病性：虚实夹杂。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 治法：补益肝肾为主，佐以养血活血、化痰   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               通络。 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标题 5120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方药</a:t>
            </a:r>
            <a:endParaRPr lang="zh-CN" altLang="en-US" dirty="0"/>
          </a:p>
        </p:txBody>
      </p:sp>
      <p:sp>
        <p:nvSpPr>
          <p:cNvPr id="51203" name="文本占位符 5120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归芍地黄汤 </a:t>
            </a:r>
            <a:endParaRPr lang="zh-CN" altLang="en-US" dirty="0"/>
          </a:p>
          <a:p>
            <a:r>
              <a:rPr lang="zh-CN" altLang="en-US" dirty="0"/>
              <a:t>当归、白芍、熟地、枣皮、淮山、丹皮、茯芩、枸杞、首乌、龟板、葛根、白术、川芎、丹参、水蛭、地龙、石菖蒲、陈皮、半夏等。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标题 52225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b="1" dirty="0"/>
              <a:t>三、自己的见解和创新观点</a:t>
            </a:r>
            <a:endParaRPr lang="zh-CN" altLang="en-US" b="1" dirty="0"/>
          </a:p>
        </p:txBody>
      </p:sp>
      <p:sp>
        <p:nvSpPr>
          <p:cNvPr id="52227" name="文本占位符 52226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90000"/>
              </a:lnSpc>
            </a:pPr>
            <a:r>
              <a:rPr lang="en-US" altLang="zh-CN" sz="2800" dirty="0"/>
              <a:t>l</a:t>
            </a:r>
            <a:r>
              <a:rPr lang="zh-CN" altLang="en-US" sz="2800" dirty="0"/>
              <a:t>、对于重视先天之本、后天之本的理解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          本人认为，在心脑血管疾病的患者中，大多为老年人，先天之本已渐衰，后天之本亦受损，所以在治疗当中应予重视，这是明智之举。 </a:t>
            </a:r>
            <a:endParaRPr lang="zh-CN" altLang="en-US" sz="2800" dirty="0"/>
          </a:p>
          <a:p>
            <a:pPr>
              <a:lnSpc>
                <a:spcPct val="90000"/>
              </a:lnSpc>
              <a:buNone/>
            </a:pPr>
            <a:r>
              <a:rPr lang="zh-CN" altLang="en-US" sz="2800" dirty="0"/>
              <a:t>           通过观察老年患者的症候特点，以及对治疗情况的分析，本人发现，在治疗一些病程较长、病情较轻的疾病时，补肾益精的治疗用得相对较多，而且显得更加有效；而在治疗一些病情危重、病人体质衰弱的疾病时，健脾养胃就用得较多，而且显得更加有效。 </a:t>
            </a:r>
            <a:endParaRPr lang="zh-CN" altLang="en-US" sz="2800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标题 19457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19459" name="文本占位符 19458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肾者，先天之本，主要功能有藏精、主水、主纳气，而其中最重要的功能为藏精。</a:t>
            </a:r>
            <a:r>
              <a:rPr lang="en-US" altLang="zh-CN" dirty="0"/>
              <a:t>《</a:t>
            </a:r>
            <a:r>
              <a:rPr lang="zh-CN" altLang="en-US" dirty="0"/>
              <a:t>素问</a:t>
            </a:r>
            <a:r>
              <a:rPr lang="en-US" altLang="zh-CN" dirty="0">
                <a:latin typeface="Arial" panose="020B0604020202020204" pitchFamily="34" charset="0"/>
              </a:rPr>
              <a:t>·</a:t>
            </a:r>
            <a:r>
              <a:rPr lang="zh-CN" altLang="en-US" dirty="0"/>
              <a:t>六节脏象论</a:t>
            </a:r>
            <a:r>
              <a:rPr lang="en-US" altLang="zh-CN" dirty="0"/>
              <a:t>))</a:t>
            </a:r>
            <a:r>
              <a:rPr lang="zh-CN" altLang="en-US" dirty="0"/>
              <a:t>日：“肾者主蛰，封藏之本，精之处也”。肾的主要功能是闭藏精气，精气是人体生命活动的重要物质，如</a:t>
            </a:r>
            <a:r>
              <a:rPr lang="en-US" altLang="zh-CN" dirty="0"/>
              <a:t>《</a:t>
            </a:r>
            <a:r>
              <a:rPr lang="zh-CN" altLang="en-US" dirty="0"/>
              <a:t>素问</a:t>
            </a:r>
            <a:r>
              <a:rPr lang="en-US" altLang="zh-CN" dirty="0">
                <a:latin typeface="Arial" panose="020B0604020202020204" pitchFamily="34" charset="0"/>
              </a:rPr>
              <a:t>·</a:t>
            </a:r>
            <a:r>
              <a:rPr lang="zh-CN" altLang="en-US" dirty="0"/>
              <a:t>金匮真言论</a:t>
            </a:r>
            <a:r>
              <a:rPr lang="en-US" altLang="zh-CN" dirty="0"/>
              <a:t>》</a:t>
            </a:r>
            <a:r>
              <a:rPr lang="zh-CN" altLang="en-US" dirty="0"/>
              <a:t>曰：“夫精者，身之本也。”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标题 5324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b="1" dirty="0"/>
              <a:t>三、自己的见解和创新观点</a:t>
            </a:r>
            <a:endParaRPr lang="zh-CN" altLang="en-US" b="1" dirty="0"/>
          </a:p>
        </p:txBody>
      </p:sp>
      <p:sp>
        <p:nvSpPr>
          <p:cNvPr id="53251" name="文本占位符 53250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US" altLang="zh-CN" sz="2800" dirty="0"/>
              <a:t>2</a:t>
            </a:r>
            <a:r>
              <a:rPr lang="zh-CN" altLang="en-US" sz="2800" dirty="0"/>
              <a:t>、对于益气活血治法的见解</a:t>
            </a:r>
            <a:endParaRPr lang="zh-CN" altLang="en-US" sz="2800" dirty="0"/>
          </a:p>
          <a:p>
            <a:r>
              <a:rPr lang="zh-CN" altLang="en-US" sz="2800" dirty="0"/>
              <a:t>李老在治疗心系疾病中，经常使用益气活血治法。本人以为，应是先有气虚，后有瘀血，在治疗时，益气与活血当双管齐下，而益气当属治本，更加重要。因为，</a:t>
            </a:r>
            <a:r>
              <a:rPr lang="en-US" altLang="zh-CN" sz="2800" dirty="0"/>
              <a:t>《</a:t>
            </a:r>
            <a:r>
              <a:rPr lang="zh-CN" altLang="en-US" sz="2800" dirty="0"/>
              <a:t>灵枢</a:t>
            </a:r>
            <a:r>
              <a:rPr lang="en-US" altLang="zh-CN" sz="2800" dirty="0">
                <a:latin typeface="Arial" panose="020B0604020202020204" pitchFamily="34" charset="0"/>
              </a:rPr>
              <a:t>·</a:t>
            </a:r>
            <a:r>
              <a:rPr lang="zh-CN" altLang="en-US" sz="2800" dirty="0"/>
              <a:t>天年第五十四</a:t>
            </a:r>
            <a:r>
              <a:rPr lang="en-US" altLang="zh-CN" sz="2800" dirty="0"/>
              <a:t>》</a:t>
            </a:r>
            <a:r>
              <a:rPr lang="zh-CN" altLang="en-US" sz="2800" dirty="0"/>
              <a:t>日：“六十岁，心气始衰，苦忧悲，血气懈惰，故好卧。”该条文说明，年满六十岁者，心气已开始衰减。而心主血脉，气主血，心气不足则血运无力，而易导致瘀血内停。 </a:t>
            </a:r>
            <a:endParaRPr lang="zh-CN" altLang="en-US" sz="2800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标题 54273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b="1" dirty="0"/>
              <a:t>三、自己的见解和创新观点</a:t>
            </a:r>
            <a:endParaRPr lang="zh-CN" altLang="en-US" b="1" dirty="0"/>
          </a:p>
        </p:txBody>
      </p:sp>
      <p:sp>
        <p:nvSpPr>
          <p:cNvPr id="54275" name="文本占位符 54274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US" altLang="zh-CN" dirty="0"/>
              <a:t>3</a:t>
            </a:r>
            <a:r>
              <a:rPr lang="zh-CN" altLang="en-US" dirty="0"/>
              <a:t>、辨病与辨证的关系</a:t>
            </a:r>
            <a:endParaRPr lang="zh-CN" altLang="en-US" dirty="0"/>
          </a:p>
          <a:p>
            <a:r>
              <a:rPr lang="zh-CN" altLang="en-US" dirty="0"/>
              <a:t>本人认为，辨病是对一个疾病病因病机、病性的整体了解，是帮助制定治则的重要依据，而辨证是制定具体治法的依据。所以，在临证时，辨病是定大方向，而辨证是定具体措施，二者要互相结合。 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标题 55297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b="1" dirty="0"/>
              <a:t>三、自己的见解和创新观点</a:t>
            </a:r>
            <a:endParaRPr lang="zh-CN" altLang="en-US" b="1" dirty="0"/>
          </a:p>
        </p:txBody>
      </p:sp>
      <p:sp>
        <p:nvSpPr>
          <p:cNvPr id="55299" name="文本占位符 55298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US" altLang="zh-CN" sz="2800" dirty="0"/>
              <a:t>4</a:t>
            </a:r>
            <a:r>
              <a:rPr lang="zh-CN" altLang="en-US" sz="2800" dirty="0"/>
              <a:t>、关于治疗难治性心力衰竭的新观点</a:t>
            </a:r>
            <a:endParaRPr lang="zh-CN" altLang="en-US" sz="2800" dirty="0"/>
          </a:p>
          <a:p>
            <a:r>
              <a:rPr lang="zh-CN" altLang="en-US" sz="2800" dirty="0"/>
              <a:t>李老通过多年的临床，总结了该病的病因病机，认为突出表现为“气”、“血”、“水”三个方面。 </a:t>
            </a:r>
            <a:endParaRPr lang="zh-CN" altLang="en-US" sz="2800" dirty="0"/>
          </a:p>
          <a:p>
            <a:r>
              <a:rPr lang="zh-CN" altLang="en-US" sz="2800" dirty="0"/>
              <a:t>该病关键在“气” ，所谓“气病及血” 就是这个道理；</a:t>
            </a:r>
            <a:endParaRPr lang="zh-CN" altLang="en-US" sz="2800" dirty="0"/>
          </a:p>
          <a:p>
            <a:r>
              <a:rPr lang="zh-CN" altLang="en-US" sz="2800" dirty="0"/>
              <a:t>本人认为，就“气”、“血”、“水”三者而言，“气”应为病之根本所在。所以，在治疗中，治“气”就显得更为重要。 </a:t>
            </a:r>
            <a:endParaRPr lang="zh-CN" altLang="en-US" sz="2800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标题 5632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b="1" dirty="0"/>
              <a:t>三、自己的见解和创新观点</a:t>
            </a:r>
            <a:endParaRPr lang="zh-CN" altLang="en-US" b="1" dirty="0"/>
          </a:p>
        </p:txBody>
      </p:sp>
      <p:sp>
        <p:nvSpPr>
          <p:cNvPr id="56323" name="文本占位符 5632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气虚应为该病的根本，而在治疗时，应该以补气为关键。心气足则可鼓动血脉的运行，瘀血才得以消散；脾气旺则可运化水湿，水饮痰浊方可祛除。所以，补气不但可以治本，还可帮助祛除瘀血和水饮痰浊等标实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标题 57345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b="1" dirty="0"/>
              <a:t>三、自己的见解和创新观点</a:t>
            </a:r>
            <a:endParaRPr lang="zh-CN" altLang="en-US" b="1" dirty="0"/>
          </a:p>
        </p:txBody>
      </p:sp>
      <p:sp>
        <p:nvSpPr>
          <p:cNvPr id="57347" name="文本占位符 57346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关于“血”和“水”，二者均为病理产物，都是因为心气不足、心肾阳虚或肺、脾、肾三脏生理功能失调所至。</a:t>
            </a:r>
            <a:endParaRPr lang="zh-CN" altLang="en-US" dirty="0"/>
          </a:p>
          <a:p>
            <a:r>
              <a:rPr lang="zh-CN" altLang="en-US" dirty="0"/>
              <a:t>在治“血”时，活血化瘀非常重要，但是还需重视养血。 </a:t>
            </a:r>
            <a:endParaRPr lang="zh-CN" altLang="en-US" dirty="0"/>
          </a:p>
          <a:p>
            <a:r>
              <a:rPr lang="zh-CN" altLang="en-US" dirty="0"/>
              <a:t>在治“水”时，应当注意调节肺、脾、肾三脏的生理功能。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标题 5836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endParaRPr dirty="0"/>
          </a:p>
        </p:txBody>
      </p:sp>
      <p:sp>
        <p:nvSpPr>
          <p:cNvPr id="58371" name="文本占位符 58370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endParaRPr dirty="0"/>
          </a:p>
        </p:txBody>
      </p:sp>
      <p:sp>
        <p:nvSpPr>
          <p:cNvPr id="58372" name="矩形 58371"/>
          <p:cNvSpPr/>
          <p:nvPr/>
        </p:nvSpPr>
        <p:spPr>
          <a:xfrm>
            <a:off x="-762000" y="2133600"/>
            <a:ext cx="9144000" cy="4038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  <a:normAutofit/>
          </a:bodyPr>
          <a:p>
            <a:pPr algn="ctr"/>
            <a:r>
              <a:rPr lang="zh-CN" altLang="en-US" sz="6600">
                <a:ln w="12700" cap="flat" cmpd="sng">
                  <a:solidFill>
                    <a:srgbClr val="B2B2B2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  <a:tileRect/>
                </a:gra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latin typeface="楷体_GB2312" charset="0"/>
                <a:ea typeface="楷体_GB2312" charset="0"/>
              </a:rPr>
              <a:t>  谢  谢</a:t>
            </a:r>
            <a:endParaRPr lang="zh-CN" altLang="en-US" sz="6600">
              <a:ln w="12700" cap="flat" cmpd="sng">
                <a:solidFill>
                  <a:srgbClr val="B2B2B2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  <a:tileRect/>
              </a:gradFill>
              <a:effectLst>
                <a:outerShdw dist="35921" dir="2699999" sy="50000" rotWithShape="0">
                  <a:srgbClr val="875B0D">
                    <a:alpha val="70000"/>
                  </a:srgbClr>
                </a:outerShdw>
              </a:effectLst>
              <a:latin typeface="楷体_GB2312" charset="0"/>
              <a:ea typeface="楷体_GB2312" charset="0"/>
            </a:endParaRPr>
          </a:p>
        </p:txBody>
      </p:sp>
    </p:spTree>
  </p:cSld>
  <p:clrMapOvr>
    <a:masterClrMapping/>
  </p:clrMapOvr>
  <p:transition spd="slow">
    <p:sndAc>
      <p:endSnd/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6385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16387" name="文本占位符 16386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李老在治疗许多老年性疾病中，习惯使用补肾益精之品，十分重视先天之本，这是她的重要学术思想之一 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7409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17411" name="文本占位符 17410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US" altLang="zh-CN" dirty="0"/>
              <a:t>《</a:t>
            </a:r>
            <a:r>
              <a:rPr lang="zh-CN" altLang="en-US" dirty="0"/>
              <a:t>素问</a:t>
            </a:r>
            <a:r>
              <a:rPr lang="en-US" altLang="zh-CN" dirty="0">
                <a:latin typeface="Arial" panose="020B0604020202020204" pitchFamily="34" charset="0"/>
              </a:rPr>
              <a:t>·</a:t>
            </a:r>
            <a:r>
              <a:rPr lang="zh-CN" altLang="en-US" dirty="0"/>
              <a:t>阴阳应象大论</a:t>
            </a:r>
            <a:r>
              <a:rPr lang="en-US" altLang="zh-CN" dirty="0"/>
              <a:t>》</a:t>
            </a:r>
            <a:r>
              <a:rPr lang="zh-CN" altLang="en-US" dirty="0"/>
              <a:t>所言：“壮火之气衰，少火之气壮；壮火食气，气食少火；壮火散气，少火生气” ；</a:t>
            </a:r>
            <a:endParaRPr lang="zh-CN" altLang="en-US" dirty="0"/>
          </a:p>
          <a:p>
            <a:r>
              <a:rPr lang="zh-CN" altLang="en-US" dirty="0"/>
              <a:t>故李老使用补肾益精之品，多为性质平和之物，如枣皮、龟板、首乌、枸杞、熟地、山药等 。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8433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18435" name="文本占位符 18434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先天之精与生俱来，只会日渐衰少，只有靠后天之精来充养，才会长盛不衰。 </a:t>
            </a:r>
            <a:endParaRPr lang="zh-CN" altLang="en-US" dirty="0"/>
          </a:p>
          <a:p>
            <a:r>
              <a:rPr lang="zh-CN" altLang="en-US" dirty="0"/>
              <a:t>所以李老不但重视先天之本</a:t>
            </a:r>
            <a:r>
              <a:rPr lang="en-US" altLang="zh-CN" dirty="0"/>
              <a:t>-</a:t>
            </a:r>
            <a:r>
              <a:rPr lang="zh-CN" altLang="en-US" dirty="0"/>
              <a:t>肾，而且更重视后天之本</a:t>
            </a:r>
            <a:r>
              <a:rPr lang="en-US" altLang="zh-CN" dirty="0"/>
              <a:t>-</a:t>
            </a:r>
            <a:r>
              <a:rPr lang="zh-CN" altLang="en-US" dirty="0"/>
              <a:t>脾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标题 20481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20483" name="文本占位符 20482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en-US" altLang="zh-CN" dirty="0"/>
              <a:t>《</a:t>
            </a:r>
            <a:r>
              <a:rPr lang="zh-CN" altLang="en-US" dirty="0"/>
              <a:t>医宗必读</a:t>
            </a:r>
            <a:r>
              <a:rPr lang="en-US" altLang="zh-CN" dirty="0"/>
              <a:t>》</a:t>
            </a:r>
            <a:r>
              <a:rPr lang="zh-CN" altLang="en-US" dirty="0"/>
              <a:t>所曰：“一有此身，必资谷气，谷入于胃，洒陈于六腑而气至，和调于五脏而血生，而人资之以为生者也，故曰后天之本在脾</a:t>
            </a:r>
            <a:r>
              <a:rPr lang="en-US" altLang="zh-CN" dirty="0"/>
              <a:t>"</a:t>
            </a:r>
            <a:r>
              <a:rPr lang="zh-CN" altLang="en-US" dirty="0"/>
              <a:t>。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标题 21505"/>
          <p:cNvSpPr>
            <a:spLocks noGrp="1" noRot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rPr lang="zh-CN" altLang="en-US" dirty="0"/>
              <a:t>重视先天之本和后天之本</a:t>
            </a:r>
            <a:endParaRPr lang="zh-CN" altLang="en-US" dirty="0"/>
          </a:p>
        </p:txBody>
      </p:sp>
      <p:sp>
        <p:nvSpPr>
          <p:cNvPr id="21507" name="文本占位符 21506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脾胃运化水谷的功能正常，才能为化生精、气、血、津液提供足够的原料，脏腑、经络、身体百骸等才能得到充分的营养，才能维持正常的生理功能 </a:t>
            </a:r>
            <a:endParaRPr lang="zh-CN" altLang="en-US" dirty="0"/>
          </a:p>
        </p:txBody>
      </p:sp>
    </p:spTree>
  </p:cSld>
  <p:clrMapOvr>
    <a:masterClrMapping/>
  </p:clrMapOvr>
  <p:transition spd="slow">
    <p:sndAc>
      <p:endSnd/>
    </p:sndAc>
  </p:transition>
</p:sld>
</file>

<file path=ppt/theme/theme1.xml><?xml version="1.0" encoding="utf-8"?>
<a:theme xmlns:a="http://schemas.openxmlformats.org/drawingml/2006/main" name="诗情画意">
  <a:themeElements>
    <a:clrScheme name="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866"/>
      </a:accent4>
      <a:accent5>
        <a:srgbClr val="F3FAFF"/>
      </a:accent5>
      <a:accent6>
        <a:srgbClr val="2D5BE5"/>
      </a:accent6>
      <a:hlink>
        <a:srgbClr val="DC5900"/>
      </a:hlink>
      <a:folHlink>
        <a:srgbClr val="7979A5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866"/>
        </a:accent4>
        <a:accent5>
          <a:srgbClr val="F3FAFF"/>
        </a:accent5>
        <a:accent6>
          <a:srgbClr val="2D5BE5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1A3"/>
        </a:accent4>
        <a:accent5>
          <a:srgbClr val="F2FAFF"/>
        </a:accent5>
        <a:accent6>
          <a:srgbClr val="DE84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9F2EB"/>
        </a:accent3>
        <a:accent4>
          <a:srgbClr val="4F4F77"/>
        </a:accent4>
        <a:accent5>
          <a:srgbClr val="FFFFEB"/>
        </a:accent5>
        <a:accent6>
          <a:srgbClr val="2D89E5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757"/>
        </a:accent4>
        <a:accent5>
          <a:srgbClr val="FFFFE2"/>
        </a:accent5>
        <a:accent6>
          <a:srgbClr val="E55B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F"/>
        </a:accent4>
        <a:accent5>
          <a:srgbClr val="E6EFEA"/>
        </a:accent5>
        <a:accent6>
          <a:srgbClr val="2D5BE5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783"/>
        </a:accent4>
        <a:accent5>
          <a:srgbClr val="EFEFEF"/>
        </a:accent5>
        <a:accent6>
          <a:srgbClr val="2D89E5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EFEFFF"/>
        </a:accent3>
        <a:accent4>
          <a:srgbClr val="AF2A00"/>
        </a:accent4>
        <a:accent5>
          <a:srgbClr val="F0EFF4"/>
        </a:accent5>
        <a:accent6>
          <a:srgbClr val="005BB7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E"/>
        </a:accent3>
        <a:accent4>
          <a:srgbClr val="000083"/>
        </a:accent4>
        <a:accent5>
          <a:srgbClr val="F2F2F2"/>
        </a:accent5>
        <a:accent6>
          <a:srgbClr val="9F62A1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4609</Words>
  <Application>WPS 演示</Application>
  <PresentationFormat>在屏幕上显示</PresentationFormat>
  <Paragraphs>204</Paragraphs>
  <Slides>45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45</vt:i4>
      </vt:variant>
    </vt:vector>
  </HeadingPairs>
  <TitlesOfParts>
    <vt:vector size="54" baseType="lpstr">
      <vt:lpstr>Arial</vt:lpstr>
      <vt:lpstr>宋体</vt:lpstr>
      <vt:lpstr>Wingdings</vt:lpstr>
      <vt:lpstr>微软雅黑</vt:lpstr>
      <vt:lpstr>Arial Unicode MS</vt:lpstr>
      <vt:lpstr>Calibri</vt:lpstr>
      <vt:lpstr>楷体_GB2312</vt:lpstr>
      <vt:lpstr>新宋体</vt:lpstr>
      <vt:lpstr>诗情画意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久～</cp:lastModifiedBy>
  <cp:revision>5</cp:revision>
  <dcterms:created xsi:type="dcterms:W3CDTF">2022-07-12T03:58:01Z</dcterms:created>
  <dcterms:modified xsi:type="dcterms:W3CDTF">2022-07-12T04:02:03Z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B92A131B8AE34B4585CCC5F06978D71E</vt:lpwstr>
  </property>
  <property fmtid="{D5CDD505-2E9C-101B-9397-08002B2CF9AE}" pid="4" name="KSOProductBuildVer">
    <vt:lpwstr>2052-11.1.0.11830</vt:lpwstr>
  </property>
</Properties>
</file>